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1" r:id="rId2"/>
    <p:sldId id="410" r:id="rId3"/>
    <p:sldId id="412" r:id="rId4"/>
    <p:sldId id="406" r:id="rId5"/>
    <p:sldId id="415" r:id="rId6"/>
    <p:sldId id="409" r:id="rId7"/>
    <p:sldId id="416" r:id="rId8"/>
    <p:sldId id="417" r:id="rId9"/>
    <p:sldId id="407" r:id="rId10"/>
    <p:sldId id="391" r:id="rId11"/>
    <p:sldId id="353" r:id="rId12"/>
    <p:sldId id="414" r:id="rId13"/>
    <p:sldId id="356" r:id="rId14"/>
    <p:sldId id="408" r:id="rId15"/>
    <p:sldId id="361" r:id="rId16"/>
    <p:sldId id="370" r:id="rId17"/>
    <p:sldId id="372" r:id="rId18"/>
    <p:sldId id="375" r:id="rId19"/>
    <p:sldId id="378" r:id="rId20"/>
    <p:sldId id="383" r:id="rId21"/>
    <p:sldId id="39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6A6FC7-AB08-4660-93C8-62D5774C56CE}" type="datetimeFigureOut">
              <a:rPr lang="en-US" smtClean="0"/>
              <a:t>29-08-2025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BE8019-C755-4FD9-9AD3-7AEEC96C957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92"/>
            <a:ext cx="8534400" cy="2455958"/>
          </a:xfrm>
        </p:spPr>
        <p:txBody>
          <a:bodyPr>
            <a:normAutofit fontScale="90000"/>
          </a:bodyPr>
          <a:lstStyle/>
          <a:p>
            <a:pPr algn="ctr"/>
            <a:r>
              <a:rPr lang="fi-FI" sz="3200" b="1" dirty="0" smtClean="0"/>
              <a:t/>
            </a:r>
            <a:br>
              <a:rPr lang="fi-FI" sz="3200" b="1" dirty="0" smtClean="0"/>
            </a:br>
            <a:r>
              <a:rPr lang="fi-FI" sz="3200" b="1" dirty="0"/>
              <a:t/>
            </a:r>
            <a:br>
              <a:rPr lang="fi-FI" sz="3200" b="1" dirty="0"/>
            </a:br>
            <a:r>
              <a:rPr lang="fi-FI" sz="3200" b="1" dirty="0" smtClean="0"/>
              <a:t/>
            </a:r>
            <a:br>
              <a:rPr lang="fi-FI" sz="3200" b="1" dirty="0" smtClean="0"/>
            </a:br>
            <a:r>
              <a:rPr lang="fi-FI" sz="3200" b="1" dirty="0"/>
              <a:t/>
            </a:r>
            <a:br>
              <a:rPr lang="fi-FI" sz="3200" b="1" dirty="0"/>
            </a:br>
            <a:r>
              <a:rPr lang="fi-FI" sz="3200" b="1" dirty="0" smtClean="0"/>
              <a:t/>
            </a:r>
            <a:br>
              <a:rPr lang="fi-FI" sz="3200" b="1" dirty="0" smtClean="0"/>
            </a:br>
            <a:r>
              <a:rPr lang="fi-FI" sz="3200" b="1" dirty="0"/>
              <a:t/>
            </a:r>
            <a:br>
              <a:rPr lang="fi-FI" sz="3200" b="1" dirty="0"/>
            </a:br>
            <a:r>
              <a:rPr lang="fi-FI" sz="3200" b="1" dirty="0" smtClean="0"/>
              <a:t/>
            </a:r>
            <a:br>
              <a:rPr lang="fi-FI" sz="3200" b="1" dirty="0" smtClean="0"/>
            </a:br>
            <a:r>
              <a:rPr lang="fi-FI" sz="3200" b="1" dirty="0"/>
              <a:t/>
            </a:r>
            <a:br>
              <a:rPr lang="fi-FI" sz="3200" b="1" dirty="0"/>
            </a:br>
            <a:r>
              <a:rPr lang="fi-FI" sz="3200" b="1" dirty="0" smtClean="0"/>
              <a:t/>
            </a:r>
            <a:br>
              <a:rPr lang="fi-FI" sz="3200" b="1" dirty="0" smtClean="0"/>
            </a:br>
            <a:r>
              <a:rPr lang="fi-FI" sz="4900" b="1" dirty="0" smtClean="0">
                <a:solidFill>
                  <a:schemeClr val="tx1"/>
                </a:solidFill>
              </a:rPr>
              <a:t>PROPER  MENUNJANG PEMBANGUNAN  BERKELANJUTAN</a:t>
            </a:r>
            <a:br>
              <a:rPr lang="fi-FI" sz="4900" b="1" dirty="0" smtClean="0">
                <a:solidFill>
                  <a:schemeClr val="tx1"/>
                </a:solidFill>
              </a:rPr>
            </a:br>
            <a:r>
              <a:rPr lang="fi-FI" sz="3600" b="1" i="1" dirty="0" smtClean="0">
                <a:solidFill>
                  <a:schemeClr val="tx1"/>
                </a:solidFill>
              </a:rPr>
              <a:t>( SUSTAINABLE  DEVELOPMENT )</a:t>
            </a:r>
            <a:r>
              <a:rPr lang="fi-FI" sz="4900" b="1" dirty="0" smtClean="0">
                <a:solidFill>
                  <a:schemeClr val="tx1"/>
                </a:solidFill>
              </a:rPr>
              <a:t> </a:t>
            </a:r>
            <a:r>
              <a:rPr lang="fi-FI" sz="3200" b="1" dirty="0" smtClean="0">
                <a:solidFill>
                  <a:schemeClr val="tx1"/>
                </a:solidFill>
              </a:rPr>
              <a:t/>
            </a:r>
            <a:br>
              <a:rPr lang="fi-FI" sz="3200" b="1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91584"/>
            <a:ext cx="8305800" cy="2490216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 dirty="0" err="1" smtClean="0">
                <a:solidFill>
                  <a:srgbClr val="00B050"/>
                </a:solidFill>
              </a:rPr>
              <a:t>Untuk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hari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esok</a:t>
            </a:r>
            <a:r>
              <a:rPr lang="en-US" sz="4000" b="1" dirty="0" smtClean="0">
                <a:solidFill>
                  <a:srgbClr val="00B050"/>
                </a:solidFill>
              </a:rPr>
              <a:t>  yang </a:t>
            </a:r>
            <a:r>
              <a:rPr lang="en-US" sz="4000" b="1" dirty="0" err="1" smtClean="0">
                <a:solidFill>
                  <a:srgbClr val="00B050"/>
                </a:solidFill>
              </a:rPr>
              <a:t>lebih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baik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buat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generasi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penerus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  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5" name="Picture 2" descr="D:\Downloads\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32115"/>
            <a:ext cx="3255819" cy="153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Downloads\logo-ptali-transparan-NO-TEX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325624" cy="23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Logo ISTN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285" y="380666"/>
            <a:ext cx="2135671" cy="1841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413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 </a:t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PROPER  </a:t>
            </a:r>
            <a:r>
              <a:rPr lang="en-US" sz="4000" b="1" dirty="0" err="1" smtClean="0"/>
              <a:t>periode</a:t>
            </a:r>
            <a:r>
              <a:rPr lang="en-US" sz="4000" b="1" dirty="0" smtClean="0"/>
              <a:t> 2022-2023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600" b="1" dirty="0" err="1"/>
              <a:t>P</a:t>
            </a:r>
            <a:r>
              <a:rPr lang="en-US" sz="4600" b="1" dirty="0" err="1" smtClean="0"/>
              <a:t>eserta</a:t>
            </a:r>
            <a:r>
              <a:rPr lang="en-US" sz="4600" b="1" dirty="0"/>
              <a:t> </a:t>
            </a:r>
            <a:r>
              <a:rPr lang="en-US" sz="4600" b="1" dirty="0" smtClean="0"/>
              <a:t> -- &gt; 3.694 </a:t>
            </a:r>
            <a:r>
              <a:rPr lang="en-US" sz="4600" b="1" dirty="0" err="1" smtClean="0"/>
              <a:t>perusahaan</a:t>
            </a:r>
            <a:endParaRPr lang="en-US" sz="4600" b="1" dirty="0" smtClean="0"/>
          </a:p>
          <a:p>
            <a:pPr marL="0" indent="0" algn="ctr">
              <a:buNone/>
            </a:pPr>
            <a:r>
              <a:rPr lang="en-US" dirty="0" smtClean="0"/>
              <a:t>. </a:t>
            </a:r>
          </a:p>
          <a:p>
            <a:r>
              <a:rPr lang="en-US" sz="4600" b="1" dirty="0" smtClean="0">
                <a:solidFill>
                  <a:srgbClr val="FFC000"/>
                </a:solidFill>
              </a:rPr>
              <a:t>79 </a:t>
            </a:r>
            <a:r>
              <a:rPr lang="en-US" sz="4600" b="1" dirty="0" err="1" smtClean="0">
                <a:solidFill>
                  <a:srgbClr val="FFC000"/>
                </a:solidFill>
              </a:rPr>
              <a:t>perusahaan</a:t>
            </a:r>
            <a:r>
              <a:rPr lang="en-US" sz="4600" b="1" dirty="0" smtClean="0">
                <a:solidFill>
                  <a:srgbClr val="FFC000"/>
                </a:solidFill>
              </a:rPr>
              <a:t> </a:t>
            </a:r>
            <a:r>
              <a:rPr lang="en-US" sz="4600" b="1" dirty="0" err="1">
                <a:solidFill>
                  <a:srgbClr val="FFC000"/>
                </a:solidFill>
              </a:rPr>
              <a:t>berperingkat</a:t>
            </a:r>
            <a:r>
              <a:rPr lang="en-US" sz="4600" b="1" dirty="0">
                <a:solidFill>
                  <a:srgbClr val="FFC000"/>
                </a:solidFill>
              </a:rPr>
              <a:t> EMAS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sz="4600" b="1" dirty="0">
                <a:solidFill>
                  <a:srgbClr val="00B050"/>
                </a:solidFill>
              </a:rPr>
              <a:t> </a:t>
            </a:r>
            <a:r>
              <a:rPr lang="en-US" sz="4600" b="1" dirty="0" smtClean="0">
                <a:solidFill>
                  <a:srgbClr val="00B050"/>
                </a:solidFill>
              </a:rPr>
              <a:t> 196 </a:t>
            </a:r>
            <a:r>
              <a:rPr lang="en-US" sz="4600" b="1" dirty="0" err="1">
                <a:solidFill>
                  <a:srgbClr val="00B050"/>
                </a:solidFill>
              </a:rPr>
              <a:t>perusahaan</a:t>
            </a:r>
            <a:r>
              <a:rPr lang="en-US" sz="4600" b="1" dirty="0">
                <a:solidFill>
                  <a:srgbClr val="00B050"/>
                </a:solidFill>
              </a:rPr>
              <a:t> </a:t>
            </a:r>
            <a:r>
              <a:rPr lang="en-US" sz="4600" b="1" dirty="0" err="1">
                <a:solidFill>
                  <a:srgbClr val="00B050"/>
                </a:solidFill>
              </a:rPr>
              <a:t>berperingkat</a:t>
            </a:r>
            <a:r>
              <a:rPr lang="en-US" sz="4600" b="1" dirty="0">
                <a:solidFill>
                  <a:srgbClr val="00B050"/>
                </a:solidFill>
              </a:rPr>
              <a:t> HIJAU, </a:t>
            </a:r>
            <a:endParaRPr lang="en-US" sz="4600" b="1" dirty="0" smtClean="0">
              <a:solidFill>
                <a:srgbClr val="00B050"/>
              </a:solidFill>
            </a:endParaRPr>
          </a:p>
          <a:p>
            <a:r>
              <a:rPr lang="en-US" sz="4600" b="1" dirty="0">
                <a:solidFill>
                  <a:schemeClr val="tx2"/>
                </a:solidFill>
              </a:rPr>
              <a:t> </a:t>
            </a:r>
            <a:r>
              <a:rPr lang="en-US" sz="4600" b="1" dirty="0" smtClean="0">
                <a:solidFill>
                  <a:schemeClr val="tx2"/>
                </a:solidFill>
              </a:rPr>
              <a:t>2.131 </a:t>
            </a:r>
            <a:r>
              <a:rPr lang="en-US" sz="4600" b="1" dirty="0" err="1" smtClean="0">
                <a:solidFill>
                  <a:schemeClr val="tx2"/>
                </a:solidFill>
              </a:rPr>
              <a:t>perusahaan</a:t>
            </a:r>
            <a:r>
              <a:rPr lang="en-US" sz="4600" b="1" dirty="0" smtClean="0">
                <a:solidFill>
                  <a:schemeClr val="tx2"/>
                </a:solidFill>
              </a:rPr>
              <a:t> </a:t>
            </a:r>
            <a:r>
              <a:rPr lang="en-US" sz="4600" b="1" dirty="0" err="1">
                <a:solidFill>
                  <a:schemeClr val="tx2"/>
                </a:solidFill>
              </a:rPr>
              <a:t>berperingkat</a:t>
            </a:r>
            <a:r>
              <a:rPr lang="en-US" sz="4600" b="1" dirty="0">
                <a:solidFill>
                  <a:schemeClr val="tx2"/>
                </a:solidFill>
              </a:rPr>
              <a:t> BIRU, </a:t>
            </a:r>
            <a:endParaRPr lang="en-US" sz="4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--------------------------------------------------------------------------------------------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4100" b="1" dirty="0" smtClean="0">
                <a:solidFill>
                  <a:srgbClr val="FF0000"/>
                </a:solidFill>
              </a:rPr>
              <a:t>1.077 </a:t>
            </a:r>
            <a:r>
              <a:rPr lang="en-US" sz="4100" b="1" dirty="0" err="1" smtClean="0">
                <a:solidFill>
                  <a:srgbClr val="FF0000"/>
                </a:solidFill>
              </a:rPr>
              <a:t>perusahaan</a:t>
            </a:r>
            <a:r>
              <a:rPr lang="en-US" sz="4100" b="1" dirty="0" smtClean="0">
                <a:solidFill>
                  <a:srgbClr val="FF0000"/>
                </a:solidFill>
              </a:rPr>
              <a:t> </a:t>
            </a:r>
            <a:r>
              <a:rPr lang="en-US" sz="4100" b="1" dirty="0" err="1">
                <a:solidFill>
                  <a:srgbClr val="FF0000"/>
                </a:solidFill>
              </a:rPr>
              <a:t>berperingkat</a:t>
            </a:r>
            <a:r>
              <a:rPr lang="en-US" sz="4100" b="1" dirty="0">
                <a:solidFill>
                  <a:srgbClr val="FF0000"/>
                </a:solidFill>
              </a:rPr>
              <a:t> MERAH</a:t>
            </a:r>
            <a:r>
              <a:rPr lang="en-US" sz="4100" b="1" dirty="0" smtClean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2"/>
                </a:solidFill>
              </a:rPr>
              <a:t>     </a:t>
            </a:r>
            <a:r>
              <a:rPr lang="en-US" sz="3600" b="1" dirty="0" err="1" smtClean="0">
                <a:solidFill>
                  <a:schemeClr val="bg2"/>
                </a:solidFill>
              </a:rPr>
              <a:t>perusaHITAM</a:t>
            </a:r>
            <a:r>
              <a:rPr lang="en-US" sz="3600" b="1" dirty="0" smtClean="0">
                <a:solidFill>
                  <a:schemeClr val="bg2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15721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400" b="1" dirty="0" smtClean="0"/>
              <a:t>PROPER  </a:t>
            </a:r>
            <a:r>
              <a:rPr lang="en-US" sz="4400" b="1" dirty="0" err="1" smtClean="0"/>
              <a:t>periode</a:t>
            </a:r>
            <a:r>
              <a:rPr lang="en-US" sz="4400" b="1" dirty="0" smtClean="0"/>
              <a:t>  2021-2022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100" b="1" dirty="0" err="1"/>
              <a:t>P</a:t>
            </a:r>
            <a:r>
              <a:rPr lang="en-US" sz="4100" b="1" dirty="0" err="1" smtClean="0"/>
              <a:t>eserta</a:t>
            </a:r>
            <a:r>
              <a:rPr lang="en-US" sz="4100" b="1" dirty="0"/>
              <a:t> PROPER </a:t>
            </a:r>
            <a:r>
              <a:rPr lang="en-US" sz="4100" b="1" dirty="0" smtClean="0"/>
              <a:t>-- &gt; </a:t>
            </a:r>
            <a:r>
              <a:rPr lang="en-US" sz="4100" b="1" dirty="0"/>
              <a:t>3.200 </a:t>
            </a:r>
            <a:r>
              <a:rPr lang="en-US" sz="4100" b="1" dirty="0" err="1" smtClean="0"/>
              <a:t>perusahaan</a:t>
            </a:r>
            <a:endParaRPr lang="en-US" sz="4100" b="1" dirty="0" smtClean="0"/>
          </a:p>
          <a:p>
            <a:pPr marL="0" indent="0" algn="ctr">
              <a:buNone/>
            </a:pPr>
            <a:endParaRPr lang="en-US" sz="4100" b="1" dirty="0" smtClean="0"/>
          </a:p>
          <a:p>
            <a:r>
              <a:rPr lang="en-US" sz="4600" b="1" dirty="0" smtClean="0">
                <a:solidFill>
                  <a:srgbClr val="FFC000"/>
                </a:solidFill>
              </a:rPr>
              <a:t>51 </a:t>
            </a:r>
            <a:r>
              <a:rPr lang="en-US" sz="4600" b="1" dirty="0" err="1">
                <a:solidFill>
                  <a:srgbClr val="FFC000"/>
                </a:solidFill>
              </a:rPr>
              <a:t>perusahaan</a:t>
            </a:r>
            <a:r>
              <a:rPr lang="en-US" sz="4600" b="1" dirty="0">
                <a:solidFill>
                  <a:srgbClr val="FFC000"/>
                </a:solidFill>
              </a:rPr>
              <a:t> </a:t>
            </a:r>
            <a:r>
              <a:rPr lang="en-US" sz="4600" b="1" dirty="0" err="1">
                <a:solidFill>
                  <a:srgbClr val="FFC000"/>
                </a:solidFill>
              </a:rPr>
              <a:t>berperingkat</a:t>
            </a:r>
            <a:r>
              <a:rPr lang="en-US" sz="4600" b="1" dirty="0">
                <a:solidFill>
                  <a:srgbClr val="FFC000"/>
                </a:solidFill>
              </a:rPr>
              <a:t> EMAS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sz="4600" b="1" dirty="0" smtClean="0">
                <a:solidFill>
                  <a:srgbClr val="00B050"/>
                </a:solidFill>
              </a:rPr>
              <a:t>170 </a:t>
            </a:r>
            <a:r>
              <a:rPr lang="en-US" sz="4600" b="1" dirty="0" err="1">
                <a:solidFill>
                  <a:srgbClr val="00B050"/>
                </a:solidFill>
              </a:rPr>
              <a:t>perusahaan</a:t>
            </a:r>
            <a:r>
              <a:rPr lang="en-US" sz="4600" b="1" dirty="0">
                <a:solidFill>
                  <a:srgbClr val="00B050"/>
                </a:solidFill>
              </a:rPr>
              <a:t> </a:t>
            </a:r>
            <a:r>
              <a:rPr lang="en-US" sz="4600" b="1" dirty="0" err="1">
                <a:solidFill>
                  <a:srgbClr val="00B050"/>
                </a:solidFill>
              </a:rPr>
              <a:t>berperingkat</a:t>
            </a:r>
            <a:r>
              <a:rPr lang="en-US" sz="4600" b="1" dirty="0">
                <a:solidFill>
                  <a:srgbClr val="00B050"/>
                </a:solidFill>
              </a:rPr>
              <a:t> HIJAU, </a:t>
            </a:r>
            <a:endParaRPr lang="en-US" sz="4600" b="1" dirty="0" smtClean="0">
              <a:solidFill>
                <a:srgbClr val="00B050"/>
              </a:solidFill>
            </a:endParaRPr>
          </a:p>
          <a:p>
            <a:r>
              <a:rPr lang="en-US" sz="4600" b="1" dirty="0" smtClean="0">
                <a:solidFill>
                  <a:schemeClr val="tx2"/>
                </a:solidFill>
              </a:rPr>
              <a:t>2.031 </a:t>
            </a:r>
            <a:r>
              <a:rPr lang="en-US" sz="4600" b="1" dirty="0" err="1">
                <a:solidFill>
                  <a:schemeClr val="tx2"/>
                </a:solidFill>
              </a:rPr>
              <a:t>perusahaan</a:t>
            </a:r>
            <a:r>
              <a:rPr lang="en-US" sz="4600" b="1" dirty="0">
                <a:solidFill>
                  <a:schemeClr val="tx2"/>
                </a:solidFill>
              </a:rPr>
              <a:t> </a:t>
            </a:r>
            <a:r>
              <a:rPr lang="en-US" sz="4600" b="1" dirty="0" err="1">
                <a:solidFill>
                  <a:schemeClr val="tx2"/>
                </a:solidFill>
              </a:rPr>
              <a:t>berperingkat</a:t>
            </a:r>
            <a:r>
              <a:rPr lang="en-US" sz="4600" b="1" dirty="0">
                <a:solidFill>
                  <a:schemeClr val="tx2"/>
                </a:solidFill>
              </a:rPr>
              <a:t> BIRU, </a:t>
            </a:r>
            <a:endParaRPr lang="en-US" sz="4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--------------------------------------------------------------------------------------------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887 </a:t>
            </a:r>
            <a:r>
              <a:rPr lang="en-US" sz="3600" b="1" dirty="0" err="1">
                <a:solidFill>
                  <a:srgbClr val="FF0000"/>
                </a:solidFill>
              </a:rPr>
              <a:t>perusahaan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berperingkat</a:t>
            </a:r>
            <a:r>
              <a:rPr lang="en-US" sz="3600" b="1" dirty="0">
                <a:solidFill>
                  <a:srgbClr val="FF0000"/>
                </a:solidFill>
              </a:rPr>
              <a:t> MERAH</a:t>
            </a:r>
            <a:r>
              <a:rPr lang="en-US" sz="3600" b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2 </a:t>
            </a:r>
            <a:r>
              <a:rPr lang="en-US" sz="3600" b="1" dirty="0" err="1">
                <a:solidFill>
                  <a:srgbClr val="FF0000"/>
                </a:solidFill>
              </a:rPr>
              <a:t>perusahaan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berperingkat</a:t>
            </a:r>
            <a:r>
              <a:rPr lang="en-US" sz="3600" b="1" dirty="0">
                <a:solidFill>
                  <a:srgbClr val="FF0000"/>
                </a:solidFill>
              </a:rPr>
              <a:t> HITAM</a:t>
            </a:r>
            <a:r>
              <a:rPr lang="en-US" sz="3600" b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59 </a:t>
            </a:r>
            <a:r>
              <a:rPr lang="en-US" sz="3600" b="1" dirty="0" err="1">
                <a:solidFill>
                  <a:srgbClr val="FF0000"/>
                </a:solidFill>
              </a:rPr>
              <a:t>perusahaan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dikenakan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penegakan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hukum</a:t>
            </a:r>
            <a:r>
              <a:rPr lang="en-US" sz="3600" b="1" dirty="0">
                <a:solidFill>
                  <a:srgbClr val="FF0000"/>
                </a:solidFill>
              </a:rPr>
              <a:t>/ </a:t>
            </a:r>
            <a:r>
              <a:rPr lang="en-US" sz="3600" b="1" dirty="0" err="1">
                <a:solidFill>
                  <a:srgbClr val="FF0000"/>
                </a:solidFill>
              </a:rPr>
              <a:t>tidak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beroperasi</a:t>
            </a:r>
            <a:r>
              <a:rPr lang="en-US" sz="3600" b="1" dirty="0">
                <a:solidFill>
                  <a:srgbClr val="FF0000"/>
                </a:solidFill>
              </a:rPr>
              <a:t>/ </a:t>
            </a:r>
            <a:r>
              <a:rPr lang="en-US" sz="3600" b="1" dirty="0" err="1">
                <a:solidFill>
                  <a:srgbClr val="FF0000"/>
                </a:solidFill>
              </a:rPr>
              <a:t>ditangguhkan</a:t>
            </a:r>
            <a:r>
              <a:rPr lang="en-US" sz="3600" b="1" dirty="0">
                <a:solidFill>
                  <a:srgbClr val="FF0000"/>
                </a:solidFill>
              </a:rPr>
              <a:t>.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4219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3657600"/>
          </a:xfrm>
        </p:spPr>
        <p:txBody>
          <a:bodyPr>
            <a:normAutofit/>
          </a:bodyPr>
          <a:lstStyle/>
          <a:p>
            <a:pPr algn="ctr"/>
            <a:r>
              <a:rPr lang="fi-FI" sz="3600" b="1" dirty="0" smtClean="0"/>
              <a:t>Bersama P.TALI m</a:t>
            </a:r>
            <a:r>
              <a:rPr lang="fi-FI" sz="3600" b="1" dirty="0" smtClean="0"/>
              <a:t>embina </a:t>
            </a:r>
            <a:r>
              <a:rPr lang="fi-FI" sz="5400" b="1" dirty="0" smtClean="0"/>
              <a:t/>
            </a:r>
            <a:br>
              <a:rPr lang="fi-FI" sz="5400" b="1" dirty="0" smtClean="0"/>
            </a:br>
            <a:r>
              <a:rPr lang="fi-FI" sz="4400" b="1" dirty="0" smtClean="0"/>
              <a:t>Perusahaan </a:t>
            </a:r>
            <a:r>
              <a:rPr lang="fi-FI" sz="4400" b="1" dirty="0"/>
              <a:t>Peringkat Merah </a:t>
            </a:r>
            <a:r>
              <a:rPr lang="fi-FI" sz="4400" b="1" dirty="0" smtClean="0"/>
              <a:t/>
            </a:r>
            <a:br>
              <a:rPr lang="fi-FI" sz="4400" b="1" dirty="0" smtClean="0"/>
            </a:br>
            <a:r>
              <a:rPr lang="fi-FI" sz="4400" b="1" dirty="0" smtClean="0"/>
              <a:t>[ kebawah ]</a:t>
            </a:r>
            <a:r>
              <a:rPr lang="en-US" sz="4400" dirty="0" smtClean="0"/>
              <a:t>  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305800" cy="3352800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b="1" dirty="0" err="1" smtClean="0">
                <a:solidFill>
                  <a:schemeClr val="tx2"/>
                </a:solidFill>
              </a:rPr>
              <a:t>Untuk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hari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esok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lebih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baik</a:t>
            </a:r>
            <a:r>
              <a:rPr lang="en-US" b="1" dirty="0" smtClean="0">
                <a:solidFill>
                  <a:schemeClr val="tx2"/>
                </a:solidFill>
              </a:rPr>
              <a:t>  , </a:t>
            </a:r>
            <a:r>
              <a:rPr lang="en-US" b="1" dirty="0" err="1" smtClean="0">
                <a:solidFill>
                  <a:schemeClr val="tx2"/>
                </a:solidFill>
              </a:rPr>
              <a:t>berkelanjutan</a:t>
            </a:r>
            <a:r>
              <a:rPr lang="en-US" b="1" dirty="0" smtClean="0">
                <a:solidFill>
                  <a:schemeClr val="tx2"/>
                </a:solidFill>
              </a:rPr>
              <a:t>  </a:t>
            </a:r>
            <a:r>
              <a:rPr lang="en-US" b="1" dirty="0" err="1" smtClean="0">
                <a:solidFill>
                  <a:schemeClr val="tx2"/>
                </a:solidFill>
              </a:rPr>
              <a:t>buat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generasi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penerus</a:t>
            </a:r>
            <a:r>
              <a:rPr lang="en-US" b="1" dirty="0" smtClean="0">
                <a:solidFill>
                  <a:schemeClr val="tx2"/>
                </a:solidFill>
              </a:rPr>
              <a:t>      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2050" name="Picture 2" descr="Pengertian Kerja Sa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309" y="5084618"/>
            <a:ext cx="3598780" cy="147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Downloads\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"/>
            <a:ext cx="2600673" cy="122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Downloads\logo-ptali-transparan-NO-TEX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414" y="97579"/>
            <a:ext cx="1834531" cy="183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Logo ISTN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9491"/>
            <a:ext cx="1447800" cy="11707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9101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 smtClean="0"/>
              <a:t>Peraturan</a:t>
            </a:r>
            <a:r>
              <a:rPr lang="en-US" sz="4000" b="1" dirty="0" smtClean="0"/>
              <a:t> </a:t>
            </a:r>
            <a:r>
              <a:rPr lang="en-US" sz="4000" b="1" dirty="0" err="1"/>
              <a:t>L</a:t>
            </a:r>
            <a:r>
              <a:rPr lang="en-US" sz="4000" b="1" dirty="0" err="1" smtClean="0"/>
              <a:t>ingkungan</a:t>
            </a:r>
            <a:r>
              <a:rPr lang="en-US" sz="4000" b="1" dirty="0" smtClean="0"/>
              <a:t> </a:t>
            </a:r>
            <a:r>
              <a:rPr lang="en-US" sz="4000" b="1" dirty="0" err="1"/>
              <a:t>H</a:t>
            </a:r>
            <a:r>
              <a:rPr lang="en-US" sz="4000" b="1" dirty="0" err="1" smtClean="0"/>
              <a:t>idup</a:t>
            </a:r>
            <a:r>
              <a:rPr lang="en-US" sz="4000" b="1" dirty="0" smtClean="0"/>
              <a:t> </a:t>
            </a:r>
            <a:r>
              <a:rPr lang="en-US" sz="4000" b="1" dirty="0"/>
              <a:t>yang </a:t>
            </a:r>
            <a:r>
              <a:rPr lang="en-US" sz="4000" b="1" dirty="0" err="1"/>
              <a:t>digunakan</a:t>
            </a:r>
            <a:r>
              <a:rPr lang="en-US" sz="4000" b="1" dirty="0"/>
              <a:t> </a:t>
            </a:r>
            <a:r>
              <a:rPr lang="en-US" sz="4000" b="1" dirty="0" err="1"/>
              <a:t>sebagai</a:t>
            </a:r>
            <a:r>
              <a:rPr lang="en-US" sz="4000" b="1" dirty="0"/>
              <a:t> </a:t>
            </a:r>
            <a:r>
              <a:rPr lang="en-US" sz="4000" b="1" dirty="0" err="1"/>
              <a:t>dasar</a:t>
            </a:r>
            <a:r>
              <a:rPr lang="en-US" sz="4000" b="1" dirty="0"/>
              <a:t> </a:t>
            </a:r>
            <a:r>
              <a:rPr lang="en-US" sz="4000" b="1" dirty="0" err="1" smtClean="0"/>
              <a:t>penilaian</a:t>
            </a:r>
            <a:r>
              <a:rPr lang="en-US" sz="4000" b="1" dirty="0" smtClean="0"/>
              <a:t> </a:t>
            </a:r>
            <a:r>
              <a:rPr lang="en-US" sz="4000" b="1" dirty="0" err="1"/>
              <a:t>adalah</a:t>
            </a:r>
            <a:r>
              <a:rPr lang="en-US" sz="4000" b="1" dirty="0"/>
              <a:t> </a:t>
            </a:r>
            <a:r>
              <a:rPr lang="en-US" sz="4000" b="1" dirty="0" err="1"/>
              <a:t>peraturan</a:t>
            </a:r>
            <a:r>
              <a:rPr lang="en-US" sz="4000" b="1" dirty="0"/>
              <a:t> yang </a:t>
            </a:r>
            <a:r>
              <a:rPr lang="en-US" sz="4000" b="1" dirty="0" err="1"/>
              <a:t>berkaitan</a:t>
            </a:r>
            <a:r>
              <a:rPr lang="en-US" sz="4000" b="1" dirty="0"/>
              <a:t> </a:t>
            </a:r>
            <a:r>
              <a:rPr lang="en-US" sz="4000" b="1" dirty="0" err="1"/>
              <a:t>dengan</a:t>
            </a:r>
            <a:r>
              <a:rPr lang="en-US" sz="4000" b="1" dirty="0"/>
              <a:t>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953000"/>
          </a:xfrm>
        </p:spPr>
        <p:txBody>
          <a:bodyPr>
            <a:normAutofit/>
          </a:bodyPr>
          <a:lstStyle/>
          <a:p>
            <a:pPr algn="ctr"/>
            <a:r>
              <a:rPr lang="id-ID" sz="3200" b="1" dirty="0">
                <a:solidFill>
                  <a:srgbClr val="002060"/>
                </a:solidFill>
              </a:rPr>
              <a:t>Persyaratan dokumen lingkungan dan pelaporannya</a:t>
            </a:r>
            <a:r>
              <a:rPr lang="id-ID" sz="3200" dirty="0" smtClean="0">
                <a:solidFill>
                  <a:srgbClr val="002060"/>
                </a:solidFill>
              </a:rPr>
              <a:t>.</a:t>
            </a:r>
            <a:endParaRPr lang="en-US" sz="3200" dirty="0" smtClean="0">
              <a:solidFill>
                <a:srgbClr val="002060"/>
              </a:solidFill>
            </a:endParaRPr>
          </a:p>
          <a:p>
            <a:r>
              <a:rPr lang="id-ID" sz="3200" dirty="0" smtClean="0">
                <a:solidFill>
                  <a:srgbClr val="002060"/>
                </a:solidFill>
              </a:rPr>
              <a:t> </a:t>
            </a:r>
            <a:r>
              <a:rPr lang="id-ID" sz="3200" b="1" dirty="0">
                <a:solidFill>
                  <a:srgbClr val="002060"/>
                </a:solidFill>
              </a:rPr>
              <a:t>Pengendalian Pencemaran Air</a:t>
            </a:r>
            <a:r>
              <a:rPr lang="id-ID" sz="3200" dirty="0" smtClean="0">
                <a:solidFill>
                  <a:srgbClr val="002060"/>
                </a:solidFill>
              </a:rPr>
              <a:t>.</a:t>
            </a:r>
            <a:endParaRPr lang="en-US" sz="3200" dirty="0" smtClean="0">
              <a:solidFill>
                <a:srgbClr val="002060"/>
              </a:solidFill>
            </a:endParaRPr>
          </a:p>
          <a:p>
            <a:pPr algn="ctr"/>
            <a:r>
              <a:rPr lang="id-ID" sz="3200" dirty="0" smtClean="0">
                <a:solidFill>
                  <a:srgbClr val="002060"/>
                </a:solidFill>
              </a:rPr>
              <a:t> </a:t>
            </a:r>
            <a:r>
              <a:rPr lang="id-ID" sz="3200" b="1" dirty="0">
                <a:solidFill>
                  <a:srgbClr val="002060"/>
                </a:solidFill>
              </a:rPr>
              <a:t>Pengendalian Pencemaran Udara</a:t>
            </a:r>
            <a:r>
              <a:rPr lang="id-ID" sz="3200" dirty="0" smtClean="0">
                <a:solidFill>
                  <a:srgbClr val="002060"/>
                </a:solidFill>
              </a:rPr>
              <a:t>.</a:t>
            </a:r>
            <a:endParaRPr lang="en-US" sz="3200" dirty="0" smtClean="0">
              <a:solidFill>
                <a:srgbClr val="002060"/>
              </a:solidFill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</a:rPr>
              <a:t>Pengelolaan</a:t>
            </a:r>
            <a:r>
              <a:rPr lang="en-US" sz="3200" b="1" dirty="0" smtClean="0">
                <a:solidFill>
                  <a:srgbClr val="002060"/>
                </a:solidFill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</a:rPr>
              <a:t>Limbah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Bahan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Berbahaya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Beracun</a:t>
            </a:r>
            <a:r>
              <a:rPr lang="en-US" sz="3200" b="1" dirty="0" smtClean="0">
                <a:solidFill>
                  <a:srgbClr val="002060"/>
                </a:solidFill>
              </a:rPr>
              <a:t> { B3 }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i="1" dirty="0" err="1" smtClean="0">
                <a:solidFill>
                  <a:srgbClr val="FF0000"/>
                </a:solidFill>
              </a:rPr>
              <a:t>Pengalaman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menjadi</a:t>
            </a:r>
            <a:r>
              <a:rPr lang="en-US" sz="3200" b="1" i="1" dirty="0" smtClean="0">
                <a:solidFill>
                  <a:srgbClr val="FF0000"/>
                </a:solidFill>
              </a:rPr>
              <a:t>  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sebagai</a:t>
            </a:r>
            <a:r>
              <a:rPr lang="en-US" sz="3200" b="1" i="1" dirty="0" smtClean="0">
                <a:solidFill>
                  <a:srgbClr val="FF0000"/>
                </a:solidFill>
              </a:rPr>
              <a:t> PIC  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518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"</a:t>
            </a:r>
            <a:r>
              <a:rPr lang="en-US" i="1" dirty="0" smtClean="0">
                <a:solidFill>
                  <a:srgbClr val="FF0000"/>
                </a:solidFill>
              </a:rPr>
              <a:t>PIC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 ~ Person </a:t>
            </a:r>
            <a:r>
              <a:rPr lang="en-US" i="1" dirty="0">
                <a:solidFill>
                  <a:srgbClr val="FF0000"/>
                </a:solidFill>
              </a:rPr>
              <a:t>In Charge</a:t>
            </a:r>
            <a:r>
              <a:rPr lang="en-US" dirty="0"/>
              <a:t>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Penanggung</a:t>
            </a:r>
            <a:r>
              <a:rPr lang="en-US" dirty="0" smtClean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, </a:t>
            </a:r>
            <a:r>
              <a:rPr lang="en-US" dirty="0" err="1"/>
              <a:t>proyek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smtClean="0"/>
              <a:t>acara – “ PROPER “. </a:t>
            </a:r>
          </a:p>
          <a:p>
            <a:pPr algn="ctr"/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/>
              <a:t>PIC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, </a:t>
            </a:r>
            <a:r>
              <a:rPr lang="en-US" dirty="0" err="1"/>
              <a:t>mengoordinasikan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kelancaran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yang </a:t>
            </a:r>
            <a:r>
              <a:rPr lang="en-US" dirty="0" err="1"/>
              <a:t>dibebankan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melaporkan</a:t>
            </a:r>
            <a:r>
              <a:rPr lang="en-US" dirty="0"/>
              <a:t> </a:t>
            </a:r>
            <a:r>
              <a:rPr lang="en-US" dirty="0" err="1"/>
              <a:t>perkembangannya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dirty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27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/>
            </a:r>
            <a:br>
              <a:rPr lang="en-US" b="1" dirty="0"/>
            </a:br>
            <a:r>
              <a:rPr lang="en-US" b="1" i="1" dirty="0" smtClean="0">
                <a:solidFill>
                  <a:srgbClr val="FF0000"/>
                </a:solidFill>
              </a:rPr>
              <a:t>P I C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Perusahaan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aktivitasnya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dinaungi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DampakLingkungan</a:t>
            </a:r>
            <a:r>
              <a:rPr lang="en-US" dirty="0"/>
              <a:t> (AMDAL)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Pemantauan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(UKL/UPL)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lain yang </a:t>
            </a:r>
            <a:r>
              <a:rPr lang="en-US" dirty="0" err="1"/>
              <a:t>relevan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/>
              <a:t>ketaatan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pelaporan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dipersyaratkan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AMDAL </a:t>
            </a:r>
            <a:r>
              <a:rPr lang="en-US" dirty="0" err="1"/>
              <a:t>dan</a:t>
            </a:r>
            <a:r>
              <a:rPr lang="en-US" dirty="0"/>
              <a:t> UKL/UPL. </a:t>
            </a:r>
          </a:p>
        </p:txBody>
      </p:sp>
    </p:spTree>
    <p:extLst>
      <p:ext uri="{BB962C8B-B14F-4D97-AF65-F5344CB8AC3E}">
        <p14:creationId xmlns:p14="http://schemas.microsoft.com/office/powerpoint/2010/main" val="1895201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KRITERIA PROPER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KRITERIA </a:t>
            </a:r>
            <a:r>
              <a:rPr lang="en-US" b="1" dirty="0" err="1"/>
              <a:t>penilaian</a:t>
            </a:r>
            <a:r>
              <a:rPr lang="en-US" b="1" dirty="0"/>
              <a:t> PROPER </a:t>
            </a:r>
            <a:r>
              <a:rPr lang="en-US" b="1" dirty="0" err="1"/>
              <a:t>terdiri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00B050"/>
                </a:solidFill>
              </a:rPr>
              <a:t>dua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kategori</a:t>
            </a:r>
            <a:r>
              <a:rPr lang="en-US" b="1" dirty="0">
                <a:solidFill>
                  <a:srgbClr val="00B050"/>
                </a:solidFill>
              </a:rPr>
              <a:t>,</a:t>
            </a:r>
            <a:r>
              <a:rPr lang="en-US" b="1" dirty="0"/>
              <a:t> </a:t>
            </a:r>
            <a:r>
              <a:rPr lang="en-US" b="1" dirty="0" err="1"/>
              <a:t>yaitu</a:t>
            </a:r>
            <a:r>
              <a:rPr lang="en-US" b="1" dirty="0"/>
              <a:t> </a:t>
            </a:r>
            <a:r>
              <a:rPr lang="en-US" b="1" dirty="0" err="1"/>
              <a:t>kriteria</a:t>
            </a:r>
            <a:r>
              <a:rPr lang="en-US" b="1" dirty="0"/>
              <a:t> </a:t>
            </a: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00B050"/>
                </a:solidFill>
              </a:rPr>
              <a:t>ketaatan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kriteria</a:t>
            </a:r>
            <a:r>
              <a:rPr lang="en-US" b="1" dirty="0"/>
              <a:t> </a:t>
            </a: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00B050"/>
                </a:solidFill>
              </a:rPr>
              <a:t>lebih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dari</a:t>
            </a:r>
            <a:r>
              <a:rPr lang="en-US" b="1" dirty="0">
                <a:solidFill>
                  <a:srgbClr val="00B050"/>
                </a:solidFill>
              </a:rPr>
              <a:t> yang </a:t>
            </a:r>
            <a:r>
              <a:rPr lang="en-US" b="1" dirty="0" err="1">
                <a:solidFill>
                  <a:srgbClr val="00B050"/>
                </a:solidFill>
              </a:rPr>
              <a:t>dipersyaratkan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dalam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peraturan</a:t>
            </a:r>
            <a:r>
              <a:rPr lang="en-US" b="1" dirty="0">
                <a:solidFill>
                  <a:srgbClr val="00B050"/>
                </a:solidFill>
              </a:rPr>
              <a:t> (</a:t>
            </a:r>
            <a:r>
              <a:rPr lang="en-US" b="1" i="1" dirty="0">
                <a:solidFill>
                  <a:srgbClr val="00B050"/>
                </a:solidFill>
              </a:rPr>
              <a:t>beyond compliance</a:t>
            </a:r>
            <a:r>
              <a:rPr lang="en-US" b="1" dirty="0">
                <a:solidFill>
                  <a:srgbClr val="00B050"/>
                </a:solidFill>
              </a:rPr>
              <a:t>) </a:t>
            </a:r>
            <a:endParaRPr lang="en-US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err="1" smtClean="0"/>
              <a:t>Kriteria</a:t>
            </a:r>
            <a:r>
              <a:rPr lang="en-US" b="1" dirty="0" smtClean="0"/>
              <a:t> </a:t>
            </a: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ketaatan</a:t>
            </a:r>
            <a:r>
              <a:rPr lang="en-US" b="1" dirty="0"/>
              <a:t> </a:t>
            </a:r>
            <a:r>
              <a:rPr lang="en-US" b="1" dirty="0" err="1"/>
              <a:t>menjawab</a:t>
            </a:r>
            <a:r>
              <a:rPr lang="en-US" b="1" dirty="0"/>
              <a:t> </a:t>
            </a:r>
            <a:r>
              <a:rPr lang="en-US" b="1" dirty="0" err="1"/>
              <a:t>pertanyaan</a:t>
            </a:r>
            <a:r>
              <a:rPr lang="en-US" b="1" dirty="0"/>
              <a:t> </a:t>
            </a:r>
            <a:r>
              <a:rPr lang="en-US" b="1" dirty="0" err="1"/>
              <a:t>sederhana</a:t>
            </a:r>
            <a:r>
              <a:rPr lang="en-US" b="1" dirty="0"/>
              <a:t> </a:t>
            </a:r>
            <a:r>
              <a:rPr lang="en-US" b="1" dirty="0" err="1"/>
              <a:t>saja</a:t>
            </a:r>
            <a:r>
              <a:rPr lang="en-US" b="1" dirty="0"/>
              <a:t>. </a:t>
            </a:r>
            <a:r>
              <a:rPr lang="en-US" b="1" dirty="0" err="1"/>
              <a:t>Apakah</a:t>
            </a:r>
            <a:r>
              <a:rPr lang="en-US" b="1" dirty="0"/>
              <a:t> </a:t>
            </a:r>
            <a:r>
              <a:rPr lang="en-US" b="1" dirty="0" err="1"/>
              <a:t>perusahaan</a:t>
            </a:r>
            <a:r>
              <a:rPr lang="en-US" b="1" dirty="0"/>
              <a:t> </a:t>
            </a:r>
            <a:r>
              <a:rPr lang="en-US" b="1" dirty="0" err="1"/>
              <a:t>sudah</a:t>
            </a:r>
            <a:r>
              <a:rPr lang="en-US" b="1" dirty="0"/>
              <a:t> </a:t>
            </a:r>
            <a:r>
              <a:rPr lang="en-US" b="1" dirty="0" err="1"/>
              <a:t>taat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pengelolaan</a:t>
            </a:r>
            <a:r>
              <a:rPr lang="en-US" b="1" dirty="0"/>
              <a:t> </a:t>
            </a:r>
            <a:r>
              <a:rPr lang="en-US" b="1" dirty="0" err="1"/>
              <a:t>lingkungan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r>
              <a:rPr lang="en-US" b="1" dirty="0"/>
              <a:t>. </a:t>
            </a:r>
            <a:endParaRPr lang="en-US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Peraturan</a:t>
            </a:r>
            <a:r>
              <a:rPr lang="en-US" b="1" dirty="0" smtClean="0"/>
              <a:t> </a:t>
            </a:r>
            <a:r>
              <a:rPr lang="en-US" b="1" dirty="0" err="1"/>
              <a:t>lingkungan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r>
              <a:rPr lang="en-US" b="1" dirty="0"/>
              <a:t> yang </a:t>
            </a:r>
            <a:r>
              <a:rPr lang="en-US" b="1" dirty="0" err="1"/>
              <a:t>digunakan</a:t>
            </a:r>
            <a:r>
              <a:rPr lang="en-US" b="1" dirty="0"/>
              <a:t>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saat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yang </a:t>
            </a:r>
            <a:r>
              <a:rPr lang="en-US" b="1" dirty="0" err="1"/>
              <a:t>berkaitan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: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21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TEORI  </a:t>
            </a:r>
            <a:r>
              <a:rPr lang="en-US" b="1" dirty="0" smtClean="0">
                <a:sym typeface="Wingdings" pitchFamily="2" charset="2"/>
              </a:rPr>
              <a:t>&lt;  -  &gt;  PRAKTEK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err="1" smtClean="0"/>
              <a:t>Serangkaian</a:t>
            </a:r>
            <a:r>
              <a:rPr lang="en-US" dirty="0" smtClean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,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dalil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yang </a:t>
            </a:r>
            <a:r>
              <a:rPr lang="en-US" dirty="0" err="1"/>
              <a:t>menghadirkan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antarvariabel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alamiah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Praktek</a:t>
            </a:r>
            <a:r>
              <a:rPr lang="en-US" dirty="0"/>
              <a:t> =</a:t>
            </a:r>
            <a:r>
              <a:rPr lang="en-US" dirty="0" err="1"/>
              <a:t>Melansir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Kamus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 (KBBI), </a:t>
            </a:r>
            <a:r>
              <a:rPr lang="en-US" b="1" dirty="0" err="1"/>
              <a:t>praktik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teori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algn="ctr"/>
            <a:r>
              <a:rPr lang="en-US" b="1" dirty="0" err="1"/>
              <a:t>N</a:t>
            </a:r>
            <a:r>
              <a:rPr lang="en-US" b="1" dirty="0" err="1" smtClean="0"/>
              <a:t>amun</a:t>
            </a:r>
            <a:r>
              <a:rPr lang="en-US" b="1" dirty="0" smtClean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pelaksanaan</a:t>
            </a:r>
            <a:r>
              <a:rPr lang="en-US" b="1" dirty="0"/>
              <a:t>   </a:t>
            </a:r>
            <a:r>
              <a:rPr lang="en-US" b="1" dirty="0" err="1"/>
              <a:t>terdapat</a:t>
            </a:r>
            <a:r>
              <a:rPr lang="en-US" b="1" dirty="0"/>
              <a:t>  </a:t>
            </a:r>
            <a:r>
              <a:rPr lang="en-US" b="1" dirty="0" err="1"/>
              <a:t>temuan-temuan</a:t>
            </a:r>
            <a:r>
              <a:rPr lang="en-US" b="1" dirty="0"/>
              <a:t> yang  </a:t>
            </a:r>
            <a:r>
              <a:rPr lang="en-US" b="1" dirty="0" err="1"/>
              <a:t>perlu</a:t>
            </a:r>
            <a:r>
              <a:rPr lang="en-US" b="1" dirty="0"/>
              <a:t> di </a:t>
            </a:r>
            <a:r>
              <a:rPr lang="en-US" b="1" dirty="0" err="1"/>
              <a:t>sesuaikan</a:t>
            </a:r>
            <a:r>
              <a:rPr lang="en-US" b="1" dirty="0"/>
              <a:t>  / di </a:t>
            </a:r>
            <a:r>
              <a:rPr lang="en-US" b="1" dirty="0" err="1"/>
              <a:t>evaluasi</a:t>
            </a:r>
            <a:r>
              <a:rPr lang="en-US" b="1" dirty="0"/>
              <a:t> </a:t>
            </a:r>
            <a:r>
              <a:rPr lang="en-US" b="1" dirty="0" err="1"/>
              <a:t>ulang</a:t>
            </a:r>
            <a:r>
              <a:rPr lang="en-US" b="1" dirty="0"/>
              <a:t>  agar  </a:t>
            </a:r>
            <a:r>
              <a:rPr lang="en-US" b="1" dirty="0" err="1"/>
              <a:t>rencana</a:t>
            </a:r>
            <a:r>
              <a:rPr lang="en-US" b="1" dirty="0"/>
              <a:t>  </a:t>
            </a:r>
            <a:r>
              <a:rPr lang="en-US" b="1" dirty="0" err="1"/>
              <a:t>awal</a:t>
            </a:r>
            <a:r>
              <a:rPr lang="en-US" b="1" dirty="0"/>
              <a:t> 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dilaksanakan</a:t>
            </a:r>
            <a:r>
              <a:rPr lang="en-US" b="1" dirty="0"/>
              <a:t> </a:t>
            </a:r>
            <a:r>
              <a:rPr lang="en-US" b="1" dirty="0" err="1"/>
              <a:t>sampai</a:t>
            </a:r>
            <a:r>
              <a:rPr lang="en-US" b="1" dirty="0"/>
              <a:t> </a:t>
            </a:r>
            <a:r>
              <a:rPr lang="en-US" b="1" dirty="0" err="1"/>
              <a:t>tuntas</a:t>
            </a:r>
            <a:r>
              <a:rPr lang="en-US" b="1" dirty="0"/>
              <a:t>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484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( </a:t>
            </a:r>
            <a:r>
              <a:rPr lang="en-US" i="1" dirty="0" smtClean="0"/>
              <a:t>Stakeholder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berkepentingan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investor, </a:t>
            </a:r>
            <a:r>
              <a:rPr lang="en-US" dirty="0" err="1"/>
              <a:t>karyawan</a:t>
            </a:r>
            <a:r>
              <a:rPr lang="en-US" dirty="0"/>
              <a:t>, </a:t>
            </a:r>
            <a:r>
              <a:rPr lang="en-US" dirty="0" err="1"/>
              <a:t>pelanggan</a:t>
            </a:r>
            <a:r>
              <a:rPr lang="en-US" dirty="0"/>
              <a:t>, </a:t>
            </a:r>
            <a:r>
              <a:rPr lang="en-US" dirty="0" err="1"/>
              <a:t>kreditur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pemasoknya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tayang</a:t>
            </a:r>
            <a:r>
              <a:rPr lang="en-US" dirty="0"/>
              <a:t> di </a:t>
            </a:r>
            <a:r>
              <a:rPr lang="en-US" dirty="0" smtClean="0"/>
              <a:t>Kompas.com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judul</a:t>
            </a:r>
            <a:r>
              <a:rPr lang="en-US" dirty="0"/>
              <a:t> "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Stakeholder: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Perusahaan",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: https://money.kompas.com/read/2021/08/22/100255126/apa-itu-stakeholder-definisi-dan-perannya-dalam-perusahaan. </a:t>
            </a:r>
            <a:br>
              <a:rPr lang="en-US" dirty="0"/>
            </a:br>
            <a:r>
              <a:rPr lang="en-US" dirty="0" err="1"/>
              <a:t>Penulis</a:t>
            </a:r>
            <a:r>
              <a:rPr lang="en-US" dirty="0"/>
              <a:t> : Muhammad </a:t>
            </a:r>
            <a:r>
              <a:rPr lang="en-US" dirty="0" err="1"/>
              <a:t>Idris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Editor : Muhammad </a:t>
            </a:r>
            <a:r>
              <a:rPr lang="en-US" dirty="0" err="1"/>
              <a:t>Idris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Kompascom</a:t>
            </a:r>
            <a:r>
              <a:rPr lang="en-US" dirty="0"/>
              <a:t>+ </a:t>
            </a:r>
            <a:r>
              <a:rPr lang="en-US" dirty="0" err="1"/>
              <a:t>baca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: https://kmp.im/plus6</a:t>
            </a:r>
            <a:br>
              <a:rPr lang="en-US" dirty="0"/>
            </a:br>
            <a:r>
              <a:rPr lang="en-US" dirty="0"/>
              <a:t>Download </a:t>
            </a:r>
            <a:r>
              <a:rPr lang="en-US" dirty="0" err="1"/>
              <a:t>aplikasi</a:t>
            </a:r>
            <a:r>
              <a:rPr lang="en-US" dirty="0"/>
              <a:t>: https://kmp.im/app6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8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47800"/>
          </a:xfrm>
        </p:spPr>
        <p:txBody>
          <a:bodyPr/>
          <a:lstStyle/>
          <a:p>
            <a:pPr algn="ctr"/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2828836"/>
            <a:ext cx="85344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r>
              <a:rPr lang="en-US" sz="3200" b="1" dirty="0" smtClean="0"/>
              <a:t> </a:t>
            </a:r>
            <a:r>
              <a:rPr lang="en-US" sz="3200" b="1" dirty="0" err="1"/>
              <a:t>temuan-temuan</a:t>
            </a:r>
            <a:r>
              <a:rPr lang="en-US" sz="3200" b="1" dirty="0"/>
              <a:t> yang  </a:t>
            </a:r>
            <a:r>
              <a:rPr lang="en-US" sz="3200" b="1" dirty="0" err="1"/>
              <a:t>perlu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di </a:t>
            </a:r>
            <a:r>
              <a:rPr lang="en-US" sz="3200" b="1" dirty="0" err="1"/>
              <a:t>sesuaikan</a:t>
            </a:r>
            <a:r>
              <a:rPr lang="en-US" sz="3200" b="1" dirty="0"/>
              <a:t>  / di </a:t>
            </a:r>
            <a:r>
              <a:rPr lang="en-US" sz="3200" b="1" dirty="0" err="1"/>
              <a:t>evaluasi</a:t>
            </a:r>
            <a:r>
              <a:rPr lang="en-US" sz="3200" b="1" dirty="0"/>
              <a:t> </a:t>
            </a:r>
            <a:r>
              <a:rPr lang="en-US" sz="3200" b="1" dirty="0" err="1"/>
              <a:t>ulang</a:t>
            </a:r>
            <a:r>
              <a:rPr lang="en-US" sz="3200" b="1" dirty="0"/>
              <a:t>  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agar  </a:t>
            </a:r>
            <a:r>
              <a:rPr lang="en-US" sz="3200" b="1" dirty="0" err="1"/>
              <a:t>rencana</a:t>
            </a:r>
            <a:r>
              <a:rPr lang="en-US" sz="3200" b="1" dirty="0"/>
              <a:t>  </a:t>
            </a:r>
            <a:r>
              <a:rPr lang="en-US" sz="3200" b="1" dirty="0" err="1"/>
              <a:t>awal</a:t>
            </a:r>
            <a:r>
              <a:rPr lang="en-US" sz="3200" b="1" dirty="0"/>
              <a:t>  </a:t>
            </a:r>
            <a:r>
              <a:rPr lang="en-US" sz="3200" b="1" dirty="0" err="1"/>
              <a:t>dapat</a:t>
            </a:r>
            <a:r>
              <a:rPr lang="en-US" sz="3200" b="1" dirty="0"/>
              <a:t> </a:t>
            </a:r>
            <a:r>
              <a:rPr lang="en-US" sz="3200" b="1" dirty="0" err="1"/>
              <a:t>dilaksanakan</a:t>
            </a:r>
            <a:r>
              <a:rPr lang="en-US" sz="3200" b="1" dirty="0"/>
              <a:t> </a:t>
            </a:r>
            <a:r>
              <a:rPr lang="en-US" sz="3200" b="1" dirty="0" err="1"/>
              <a:t>sampai</a:t>
            </a:r>
            <a:r>
              <a:rPr lang="en-US" sz="3200" b="1" dirty="0"/>
              <a:t> </a:t>
            </a:r>
            <a:r>
              <a:rPr lang="en-US" sz="3200" b="1" dirty="0" err="1"/>
              <a:t>tuntas</a:t>
            </a:r>
            <a:r>
              <a:rPr lang="en-US" sz="3200" b="1" dirty="0"/>
              <a:t> </a:t>
            </a:r>
            <a:r>
              <a:rPr lang="en-US" sz="3200" b="1" dirty="0" err="1" smtClean="0"/>
              <a:t>berhasil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baik</a:t>
            </a:r>
            <a:r>
              <a:rPr lang="en-US" sz="3200" b="1" dirty="0" smtClean="0"/>
              <a:t>. 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1219200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Bila</a:t>
            </a:r>
            <a:r>
              <a:rPr lang="en-US" sz="3600" b="1" dirty="0" smtClean="0"/>
              <a:t>  </a:t>
            </a:r>
            <a:r>
              <a:rPr lang="en-US" sz="3600" b="1" dirty="0" err="1" smtClean="0"/>
              <a:t>dalam</a:t>
            </a:r>
            <a:r>
              <a:rPr lang="en-US" sz="3600" b="1" dirty="0" smtClean="0"/>
              <a:t>  </a:t>
            </a:r>
            <a:r>
              <a:rPr lang="en-US" sz="3600" b="1" dirty="0" err="1" smtClean="0"/>
              <a:t>pelaksanaan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terdapat</a:t>
            </a:r>
            <a:r>
              <a:rPr lang="en-US" sz="3600" b="1" dirty="0" smtClean="0"/>
              <a:t> :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5236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7526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Peraturan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Menteri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Lingkungan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Hidup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dan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Kehutanan</a:t>
            </a:r>
            <a:r>
              <a:rPr lang="en-US" sz="3600" b="1" dirty="0">
                <a:solidFill>
                  <a:schemeClr val="tx1"/>
                </a:solidFill>
              </a:rPr>
              <a:t> (</a:t>
            </a:r>
            <a:r>
              <a:rPr lang="en-US" sz="3600" b="1" dirty="0" err="1">
                <a:solidFill>
                  <a:schemeClr val="tx1"/>
                </a:solidFill>
              </a:rPr>
              <a:t>Permen</a:t>
            </a:r>
            <a:r>
              <a:rPr lang="en-US" sz="3600" b="1" dirty="0">
                <a:solidFill>
                  <a:schemeClr val="tx1"/>
                </a:solidFill>
              </a:rPr>
              <a:t> LHK) </a:t>
            </a:r>
            <a:r>
              <a:rPr lang="en-US" sz="3600" b="1" dirty="0" err="1">
                <a:solidFill>
                  <a:schemeClr val="tx1"/>
                </a:solidFill>
              </a:rPr>
              <a:t>Nomor</a:t>
            </a:r>
            <a:r>
              <a:rPr lang="en-US" sz="3600" b="1" dirty="0">
                <a:solidFill>
                  <a:schemeClr val="tx1"/>
                </a:solidFill>
              </a:rPr>
              <a:t> 1 </a:t>
            </a:r>
            <a:r>
              <a:rPr lang="en-US" sz="3600" b="1" dirty="0" err="1">
                <a:solidFill>
                  <a:schemeClr val="tx1"/>
                </a:solidFill>
              </a:rPr>
              <a:t>Tahun</a:t>
            </a:r>
            <a:r>
              <a:rPr lang="en-US" sz="3600" b="1" dirty="0">
                <a:solidFill>
                  <a:schemeClr val="tx1"/>
                </a:solidFill>
              </a:rPr>
              <a:t> 2021</a:t>
            </a:r>
            <a:endParaRPr lang="en-US" sz="36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</a:p>
          <a:p>
            <a:pPr marL="0" indent="0" algn="ctr">
              <a:buNone/>
            </a:pPr>
            <a:endParaRPr lang="en-US" b="1" dirty="0" smtClean="0"/>
          </a:p>
          <a:p>
            <a:r>
              <a:rPr lang="en-US" dirty="0" smtClean="0"/>
              <a:t>Program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Peringkat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Perusahaan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(PROPER).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algn="ctr"/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agar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ramah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berkelanjutan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insentif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disinsentif</a:t>
            </a:r>
            <a:r>
              <a:rPr lang="en-US" dirty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30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algn="ctr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Pembinaan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v-SE" b="1" dirty="0"/>
              <a:t>Pembinaan dilakukan dalam rangka mendorong tercapainya perbaikan lingkungan dan </a:t>
            </a:r>
            <a:endParaRPr lang="sv-SE" b="1" dirty="0" smtClean="0"/>
          </a:p>
          <a:p>
            <a:pPr marL="0" indent="0" algn="ctr">
              <a:buNone/>
            </a:pPr>
            <a:endParaRPr lang="sv-SE" b="1" dirty="0"/>
          </a:p>
          <a:p>
            <a:pPr marL="0" indent="0" algn="ctr">
              <a:buNone/>
            </a:pPr>
            <a:r>
              <a:rPr lang="sv-SE" b="1" dirty="0" smtClean="0"/>
              <a:t>memperbaiki </a:t>
            </a:r>
          </a:p>
          <a:p>
            <a:pPr marL="0" indent="0" algn="ctr">
              <a:buNone/>
            </a:pPr>
            <a:endParaRPr lang="sv-SE" b="1" dirty="0"/>
          </a:p>
          <a:p>
            <a:pPr marL="0" indent="0" algn="ctr">
              <a:buNone/>
            </a:pPr>
            <a:r>
              <a:rPr lang="sv-SE" b="1" dirty="0" smtClean="0"/>
              <a:t>kinerja </a:t>
            </a:r>
            <a:r>
              <a:rPr lang="sv-SE" b="1" dirty="0"/>
              <a:t>pengelolaan lingkungan hidup </a:t>
            </a:r>
            <a:endParaRPr lang="sv-SE" b="1" dirty="0" smtClean="0"/>
          </a:p>
          <a:p>
            <a:pPr marL="0" indent="0" algn="ctr">
              <a:buNone/>
            </a:pPr>
            <a:r>
              <a:rPr lang="sv-SE" b="1" dirty="0" smtClean="0"/>
              <a:t> peserta </a:t>
            </a:r>
            <a:r>
              <a:rPr lang="sv-SE" b="1" dirty="0"/>
              <a:t>PROPER.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818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9272" y="914400"/>
            <a:ext cx="808412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1993</a:t>
            </a:r>
            <a:r>
              <a:rPr lang="en-US" sz="2800" b="1" dirty="0" smtClean="0"/>
              <a:t>  </a:t>
            </a:r>
            <a:r>
              <a:rPr lang="en-US" sz="4400" b="1" dirty="0" smtClean="0"/>
              <a:t>   </a:t>
            </a:r>
            <a:r>
              <a:rPr lang="en-US" sz="4400" dirty="0" err="1" smtClean="0"/>
              <a:t>Terima</a:t>
            </a:r>
            <a:r>
              <a:rPr lang="en-US" sz="4400" dirty="0" smtClean="0"/>
              <a:t> </a:t>
            </a:r>
            <a:r>
              <a:rPr lang="en-US" sz="4400" dirty="0" err="1" smtClean="0"/>
              <a:t>kasih</a:t>
            </a:r>
            <a:r>
              <a:rPr lang="en-US" sz="4400" dirty="0" smtClean="0"/>
              <a:t> </a:t>
            </a:r>
            <a:r>
              <a:rPr lang="en-US" sz="4400" dirty="0" smtClean="0"/>
              <a:t>  </a:t>
            </a:r>
            <a:r>
              <a:rPr lang="en-US" sz="1100" dirty="0" smtClean="0"/>
              <a:t>    </a:t>
            </a:r>
            <a:r>
              <a:rPr lang="en-US" sz="2400" b="1" dirty="0" smtClean="0"/>
              <a:t>2009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33795" name="Picture 4" descr="C:\Documents and Settings\Administrator\My Documents\Pendekar Lingkunga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2133600"/>
            <a:ext cx="6248400" cy="3657600"/>
          </a:xfrm>
          <a:noFill/>
        </p:spPr>
      </p:pic>
    </p:spTree>
    <p:extLst>
      <p:ext uri="{BB962C8B-B14F-4D97-AF65-F5344CB8AC3E}">
        <p14:creationId xmlns:p14="http://schemas.microsoft.com/office/powerpoint/2010/main" val="136851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5438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err="1">
                <a:solidFill>
                  <a:schemeClr val="tx1"/>
                </a:solidFill>
              </a:rPr>
              <a:t>Kementerian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Lingkungan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Hidup</a:t>
            </a:r>
            <a:r>
              <a:rPr lang="en-US" sz="4400" b="1" dirty="0" smtClean="0">
                <a:solidFill>
                  <a:schemeClr val="tx1"/>
                </a:solidFill>
              </a:rPr>
              <a:t> / </a:t>
            </a:r>
            <a:r>
              <a:rPr lang="en-US" sz="4400" b="1" dirty="0" err="1" smtClean="0">
                <a:solidFill>
                  <a:schemeClr val="tx1"/>
                </a:solidFill>
              </a:rPr>
              <a:t>Badan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Pengendalian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Dampak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Lingkungan</a:t>
            </a:r>
            <a:r>
              <a:rPr lang="en-US" sz="4400" b="1" dirty="0">
                <a:solidFill>
                  <a:schemeClr val="tx1"/>
                </a:solidFill>
              </a:rPr>
              <a:t> (KLH/BPLH)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763000" cy="477012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dirty="0"/>
              <a:t>Program </a:t>
            </a: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Peringkat</a:t>
            </a:r>
            <a:r>
              <a:rPr lang="en-US" b="1" dirty="0"/>
              <a:t> </a:t>
            </a:r>
            <a:r>
              <a:rPr lang="en-US" b="1" dirty="0" err="1"/>
              <a:t>Kinerja</a:t>
            </a:r>
            <a:r>
              <a:rPr lang="en-US" b="1" dirty="0"/>
              <a:t> Perusahaan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Pengelolaan</a:t>
            </a:r>
            <a:r>
              <a:rPr lang="en-US" b="1" dirty="0"/>
              <a:t> </a:t>
            </a:r>
            <a:r>
              <a:rPr lang="en-US" b="1" dirty="0" err="1"/>
              <a:t>Lingkungan</a:t>
            </a:r>
            <a:r>
              <a:rPr lang="en-US" b="1" dirty="0"/>
              <a:t> (PROPER)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,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multi-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amanat</a:t>
            </a:r>
            <a:r>
              <a:rPr lang="en-US" dirty="0"/>
              <a:t> </a:t>
            </a:r>
            <a:r>
              <a:rPr lang="en-US" b="1" dirty="0" err="1"/>
              <a:t>Undang-Undang</a:t>
            </a:r>
            <a:r>
              <a:rPr lang="en-US" b="1" dirty="0"/>
              <a:t> </a:t>
            </a:r>
            <a:r>
              <a:rPr lang="en-US" b="1" dirty="0" err="1"/>
              <a:t>Nomor</a:t>
            </a:r>
            <a:r>
              <a:rPr lang="en-US" b="1" dirty="0"/>
              <a:t> 32 </a:t>
            </a:r>
            <a:r>
              <a:rPr lang="en-US" b="1" dirty="0" err="1"/>
              <a:t>Tahun</a:t>
            </a:r>
            <a:r>
              <a:rPr lang="en-US" b="1" dirty="0"/>
              <a:t> 2009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Perlindungan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Pengelolaan</a:t>
            </a:r>
            <a:r>
              <a:rPr lang="en-US" b="1" dirty="0"/>
              <a:t> </a:t>
            </a:r>
            <a:r>
              <a:rPr lang="en-US" b="1" dirty="0" err="1"/>
              <a:t>Lingkungan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pPr algn="r"/>
            <a:r>
              <a:rPr lang="en-US" sz="2000" b="1" dirty="0"/>
              <a:t>SIARAN PERS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Nomor</a:t>
            </a:r>
            <a:r>
              <a:rPr lang="en-US" sz="2000" dirty="0"/>
              <a:t>: </a:t>
            </a:r>
            <a:r>
              <a:rPr lang="en-US" sz="2000" dirty="0" smtClean="0"/>
              <a:t>SR.124/HUMAS/KLH-BPLH/6/2025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/>
              <a:t>Jakarta, 23 </a:t>
            </a:r>
            <a:r>
              <a:rPr lang="en-US" sz="2000" b="1" dirty="0" err="1"/>
              <a:t>Juni</a:t>
            </a:r>
            <a:r>
              <a:rPr lang="en-US" sz="2000" b="1" dirty="0"/>
              <a:t> 2025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"/>
            <a:ext cx="1581912" cy="158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51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PROPER </a:t>
            </a:r>
            <a:r>
              <a:rPr lang="en-US" dirty="0" err="1"/>
              <a:t>periode</a:t>
            </a:r>
            <a:r>
              <a:rPr lang="en-US" dirty="0"/>
              <a:t> 2024–2025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6073"/>
            <a:ext cx="8915400" cy="54864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sz="3000" b="1" dirty="0" err="1"/>
              <a:t>peningkatan</a:t>
            </a:r>
            <a:r>
              <a:rPr lang="en-US" sz="3000" b="1" dirty="0"/>
              <a:t> </a:t>
            </a:r>
            <a:r>
              <a:rPr lang="en-US" sz="3000" b="1" dirty="0" err="1"/>
              <a:t>jumlah</a:t>
            </a:r>
            <a:r>
              <a:rPr lang="en-US" sz="3000" b="1" dirty="0"/>
              <a:t> </a:t>
            </a:r>
            <a:r>
              <a:rPr lang="en-US" sz="3000" b="1" dirty="0" err="1"/>
              <a:t>peserta</a:t>
            </a:r>
            <a:r>
              <a:rPr lang="en-US" sz="3000" b="1" dirty="0"/>
              <a:t> </a:t>
            </a:r>
            <a:r>
              <a:rPr lang="en-US" sz="3000" b="1" dirty="0" err="1"/>
              <a:t>menjadi</a:t>
            </a:r>
            <a:r>
              <a:rPr lang="en-US" sz="3000" b="1" dirty="0"/>
              <a:t> 5.476</a:t>
            </a:r>
            <a:r>
              <a:rPr lang="en-US" b="1" dirty="0"/>
              <a:t> </a:t>
            </a:r>
            <a:r>
              <a:rPr lang="en-US" b="1" dirty="0" err="1"/>
              <a:t>perusahaan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b="1" dirty="0" err="1" smtClean="0"/>
              <a:t>termasuk</a:t>
            </a:r>
            <a:r>
              <a:rPr lang="en-US" b="1" dirty="0" smtClean="0"/>
              <a:t> </a:t>
            </a:r>
            <a:r>
              <a:rPr lang="en-US" b="1" dirty="0" err="1"/>
              <a:t>kawasan</a:t>
            </a:r>
            <a:r>
              <a:rPr lang="en-US" b="1" dirty="0"/>
              <a:t> </a:t>
            </a:r>
            <a:r>
              <a:rPr lang="en-US" b="1" dirty="0" err="1"/>
              <a:t>industri</a:t>
            </a:r>
            <a:r>
              <a:rPr lang="en-US" b="1" dirty="0"/>
              <a:t> </a:t>
            </a:r>
            <a:r>
              <a:rPr lang="en-US" b="1" dirty="0" err="1" smtClean="0"/>
              <a:t>dan</a:t>
            </a: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 </a:t>
            </a:r>
            <a:r>
              <a:rPr lang="en-US" b="1" dirty="0" err="1"/>
              <a:t>industri</a:t>
            </a:r>
            <a:r>
              <a:rPr lang="en-US" b="1" dirty="0"/>
              <a:t> di </a:t>
            </a:r>
            <a:r>
              <a:rPr lang="en-US" b="1" dirty="0" err="1"/>
              <a:t>sekitar</a:t>
            </a:r>
            <a:r>
              <a:rPr lang="en-US" b="1" dirty="0"/>
              <a:t> Daerah </a:t>
            </a:r>
            <a:r>
              <a:rPr lang="en-US" b="1" dirty="0" err="1"/>
              <a:t>Aliran</a:t>
            </a:r>
            <a:r>
              <a:rPr lang="en-US" b="1" dirty="0"/>
              <a:t> Sungai (DAS)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dirty="0" err="1" smtClean="0"/>
              <a:t>prioritas</a:t>
            </a:r>
            <a:r>
              <a:rPr lang="en-US" dirty="0"/>
              <a:t>;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-</a:t>
            </a:r>
            <a:r>
              <a:rPr lang="en-US" dirty="0" err="1"/>
              <a:t>P</a:t>
            </a:r>
            <a:r>
              <a:rPr lang="en-US" dirty="0" err="1" smtClean="0"/>
              <a:t>enguatan</a:t>
            </a:r>
            <a:r>
              <a:rPr lang="en-US" dirty="0" smtClean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/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smtClean="0"/>
              <a:t>evaluator </a:t>
            </a:r>
          </a:p>
          <a:p>
            <a:pPr marL="0" indent="0" algn="ctr">
              <a:buNone/>
            </a:pPr>
            <a:r>
              <a:rPr lang="en-US" dirty="0" smtClean="0"/>
              <a:t>-</a:t>
            </a:r>
            <a:r>
              <a:rPr lang="en-US" dirty="0" err="1"/>
              <a:t>P</a:t>
            </a:r>
            <a:r>
              <a:rPr lang="en-US" dirty="0" err="1" smtClean="0"/>
              <a:t>enguatan</a:t>
            </a:r>
            <a:r>
              <a:rPr lang="en-US" dirty="0" smtClean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validitas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PROPER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,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-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“</a:t>
            </a:r>
            <a:r>
              <a:rPr lang="en-US" i="1" dirty="0" err="1"/>
              <a:t>Penilaian</a:t>
            </a:r>
            <a:r>
              <a:rPr lang="en-US" i="1" dirty="0"/>
              <a:t> </a:t>
            </a:r>
            <a:r>
              <a:rPr lang="en-US" i="1" dirty="0" err="1"/>
              <a:t>tidak</a:t>
            </a:r>
            <a:r>
              <a:rPr lang="en-US" i="1" dirty="0"/>
              <a:t> </a:t>
            </a:r>
            <a:r>
              <a:rPr lang="en-US" i="1" dirty="0" err="1"/>
              <a:t>hanya</a:t>
            </a:r>
            <a:r>
              <a:rPr lang="en-US" i="1" dirty="0"/>
              <a:t> </a:t>
            </a:r>
            <a:r>
              <a:rPr lang="en-US" i="1" dirty="0" err="1"/>
              <a:t>berdasarkan</a:t>
            </a:r>
            <a:r>
              <a:rPr lang="en-US" i="1" dirty="0"/>
              <a:t> </a:t>
            </a:r>
            <a:r>
              <a:rPr lang="en-US" i="1" dirty="0" err="1"/>
              <a:t>laporan</a:t>
            </a:r>
            <a:r>
              <a:rPr lang="en-US" i="1" dirty="0"/>
              <a:t> </a:t>
            </a:r>
            <a:r>
              <a:rPr lang="en-US" i="1" dirty="0" err="1"/>
              <a:t>dari</a:t>
            </a:r>
            <a:r>
              <a:rPr lang="en-US" i="1" dirty="0"/>
              <a:t> </a:t>
            </a:r>
            <a:r>
              <a:rPr lang="en-US" i="1" dirty="0" err="1"/>
              <a:t>pihak</a:t>
            </a:r>
            <a:r>
              <a:rPr lang="en-US" i="1" dirty="0"/>
              <a:t> </a:t>
            </a:r>
            <a:r>
              <a:rPr lang="en-US" i="1" dirty="0" err="1"/>
              <a:t>perusahaan</a:t>
            </a:r>
            <a:r>
              <a:rPr lang="en-US" i="1" dirty="0"/>
              <a:t>, </a:t>
            </a:r>
            <a:r>
              <a:rPr lang="en-US" i="1" dirty="0" err="1"/>
              <a:t>tetapi</a:t>
            </a:r>
            <a:r>
              <a:rPr lang="en-US" i="1" dirty="0"/>
              <a:t> </a:t>
            </a:r>
            <a:r>
              <a:rPr lang="en-US" i="1" dirty="0" err="1"/>
              <a:t>akan</a:t>
            </a:r>
            <a:r>
              <a:rPr lang="en-US" i="1" dirty="0"/>
              <a:t> </a:t>
            </a:r>
            <a:r>
              <a:rPr lang="en-US" i="1" dirty="0" err="1"/>
              <a:t>dilakukan</a:t>
            </a:r>
            <a:r>
              <a:rPr lang="en-US" i="1" dirty="0"/>
              <a:t> </a:t>
            </a:r>
            <a:r>
              <a:rPr lang="en-US" i="1" dirty="0" err="1"/>
              <a:t>pemantauan</a:t>
            </a:r>
            <a:r>
              <a:rPr lang="en-US" i="1" dirty="0"/>
              <a:t> </a:t>
            </a:r>
            <a:r>
              <a:rPr lang="en-US" i="1" dirty="0" err="1"/>
              <a:t>langsung</a:t>
            </a:r>
            <a:r>
              <a:rPr lang="en-US" i="1" dirty="0"/>
              <a:t> </a:t>
            </a:r>
            <a:r>
              <a:rPr lang="en-US" i="1" dirty="0" err="1"/>
              <a:t>untuk</a:t>
            </a:r>
            <a:r>
              <a:rPr lang="en-US" i="1" dirty="0"/>
              <a:t> </a:t>
            </a:r>
            <a:r>
              <a:rPr lang="en-US" i="1" dirty="0" err="1"/>
              <a:t>memastikan</a:t>
            </a:r>
            <a:r>
              <a:rPr lang="en-US" i="1" dirty="0"/>
              <a:t> </a:t>
            </a:r>
            <a:r>
              <a:rPr lang="en-US" i="1" dirty="0" err="1"/>
              <a:t>kinerja</a:t>
            </a:r>
            <a:r>
              <a:rPr lang="en-US" i="1" dirty="0"/>
              <a:t> </a:t>
            </a:r>
            <a:r>
              <a:rPr lang="en-US" i="1" dirty="0" err="1"/>
              <a:t>sebenarnya</a:t>
            </a:r>
            <a:r>
              <a:rPr lang="en-US" i="1" dirty="0"/>
              <a:t> </a:t>
            </a:r>
            <a:r>
              <a:rPr lang="en-US" i="1" dirty="0" err="1"/>
              <a:t>apabila</a:t>
            </a:r>
            <a:r>
              <a:rPr lang="en-US" i="1" dirty="0"/>
              <a:t> </a:t>
            </a:r>
            <a:r>
              <a:rPr lang="en-US" i="1" dirty="0" err="1"/>
              <a:t>diperlukan</a:t>
            </a:r>
            <a:r>
              <a:rPr lang="en-US" i="1" dirty="0"/>
              <a:t>. </a:t>
            </a:r>
            <a:r>
              <a:rPr lang="en-US" i="1" dirty="0" err="1"/>
              <a:t>Khususnya</a:t>
            </a:r>
            <a:r>
              <a:rPr lang="en-US" i="1" dirty="0"/>
              <a:t> </a:t>
            </a:r>
            <a:r>
              <a:rPr lang="en-US" i="1" dirty="0" err="1"/>
              <a:t>untuk</a:t>
            </a:r>
            <a:r>
              <a:rPr lang="en-US" i="1" dirty="0"/>
              <a:t> </a:t>
            </a:r>
            <a:r>
              <a:rPr lang="en-US" i="1" dirty="0" err="1"/>
              <a:t>perusahaan</a:t>
            </a:r>
            <a:r>
              <a:rPr lang="en-US" i="1" dirty="0"/>
              <a:t> yang </a:t>
            </a:r>
            <a:r>
              <a:rPr lang="en-US" i="1" dirty="0" err="1"/>
              <a:t>berperingkat</a:t>
            </a:r>
            <a:r>
              <a:rPr lang="en-US" i="1" dirty="0"/>
              <a:t> </a:t>
            </a:r>
            <a:r>
              <a:rPr lang="en-US" i="1" dirty="0" err="1"/>
              <a:t>hijau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emas</a:t>
            </a:r>
            <a:r>
              <a:rPr lang="en-US" i="1" dirty="0"/>
              <a:t>, </a:t>
            </a:r>
            <a:r>
              <a:rPr lang="en-US" i="1" dirty="0" err="1"/>
              <a:t>akan</a:t>
            </a:r>
            <a:r>
              <a:rPr lang="en-US" i="1" dirty="0"/>
              <a:t> kami </a:t>
            </a:r>
            <a:r>
              <a:rPr lang="en-US" i="1" dirty="0" err="1"/>
              <a:t>lakukan</a:t>
            </a:r>
            <a:r>
              <a:rPr lang="en-US" i="1" dirty="0"/>
              <a:t> </a:t>
            </a:r>
            <a:r>
              <a:rPr lang="en-US" i="1" dirty="0" err="1"/>
              <a:t>pemantauan</a:t>
            </a:r>
            <a:r>
              <a:rPr lang="en-US" i="1" dirty="0"/>
              <a:t> </a:t>
            </a:r>
            <a:r>
              <a:rPr lang="en-US" i="1" dirty="0" err="1"/>
              <a:t>langsung</a:t>
            </a:r>
            <a:r>
              <a:rPr lang="en-US" i="1" dirty="0"/>
              <a:t> </a:t>
            </a:r>
            <a:r>
              <a:rPr lang="en-US" i="1" dirty="0" err="1"/>
              <a:t>ke</a:t>
            </a:r>
            <a:r>
              <a:rPr lang="en-US" i="1" dirty="0"/>
              <a:t> </a:t>
            </a:r>
            <a:r>
              <a:rPr lang="en-US" i="1" dirty="0" err="1"/>
              <a:t>lapangan</a:t>
            </a:r>
            <a:r>
              <a:rPr lang="en-US" i="1" dirty="0"/>
              <a:t>,</a:t>
            </a:r>
            <a:r>
              <a:rPr lang="en-US" dirty="0"/>
              <a:t>” </a:t>
            </a:r>
            <a:r>
              <a:rPr lang="en-US" dirty="0" err="1"/>
              <a:t>pungkas</a:t>
            </a:r>
            <a:r>
              <a:rPr lang="en-US" dirty="0"/>
              <a:t> </a:t>
            </a: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Ridho</a:t>
            </a:r>
            <a:r>
              <a:rPr lang="en-US" dirty="0"/>
              <a:t> Sani.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KRITERIA </a:t>
            </a:r>
            <a:r>
              <a:rPr lang="en-US" b="1" dirty="0" err="1"/>
              <a:t>penilaian</a:t>
            </a:r>
            <a:r>
              <a:rPr lang="en-US" b="1" dirty="0"/>
              <a:t> PROPER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algn="ctr"/>
            <a:r>
              <a:rPr lang="en-US" b="1" dirty="0" smtClean="0"/>
              <a:t>2 (</a:t>
            </a:r>
            <a:r>
              <a:rPr lang="en-US" b="1" dirty="0" err="1" smtClean="0"/>
              <a:t>dua</a:t>
            </a:r>
            <a:r>
              <a:rPr lang="en-US" b="1" dirty="0" smtClean="0"/>
              <a:t> ) </a:t>
            </a:r>
            <a:r>
              <a:rPr lang="en-US" b="1" dirty="0" err="1" smtClean="0"/>
              <a:t>kategori</a:t>
            </a:r>
            <a:r>
              <a:rPr lang="en-US" b="1" dirty="0"/>
              <a:t> 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b="1" dirty="0" smtClean="0"/>
              <a:t> *</a:t>
            </a:r>
            <a:r>
              <a:rPr lang="en-US" b="1" dirty="0" err="1" smtClean="0"/>
              <a:t>kriteria</a:t>
            </a:r>
            <a:r>
              <a:rPr lang="en-US" b="1" dirty="0" smtClean="0"/>
              <a:t> </a:t>
            </a: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ketaatan</a:t>
            </a:r>
            <a:r>
              <a:rPr lang="en-US" b="1" dirty="0"/>
              <a:t> </a:t>
            </a:r>
            <a:r>
              <a:rPr lang="en-US" b="1" i="1" dirty="0" smtClean="0"/>
              <a:t>( </a:t>
            </a:r>
            <a:r>
              <a:rPr lang="en-US" b="1" i="1" dirty="0"/>
              <a:t>compliance</a:t>
            </a:r>
            <a:r>
              <a:rPr lang="en-US" b="1" i="1" dirty="0" smtClean="0"/>
              <a:t>)  </a:t>
            </a:r>
            <a:r>
              <a:rPr lang="en-US" b="1" i="1" dirty="0" err="1" smtClean="0"/>
              <a:t>dan</a:t>
            </a: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 *</a:t>
            </a:r>
            <a:r>
              <a:rPr lang="en-US" b="1" dirty="0" err="1" smtClean="0"/>
              <a:t>kriteria</a:t>
            </a:r>
            <a:r>
              <a:rPr lang="en-US" b="1" dirty="0" smtClean="0"/>
              <a:t> </a:t>
            </a: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yang </a:t>
            </a:r>
            <a:r>
              <a:rPr lang="en-US" b="1" dirty="0" err="1"/>
              <a:t>dipersyaratkan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i="1" dirty="0"/>
              <a:t>(beyond compliance)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err="1" smtClean="0"/>
              <a:t>Kriteria</a:t>
            </a:r>
            <a:r>
              <a:rPr lang="en-US" b="1" dirty="0" smtClean="0"/>
              <a:t> </a:t>
            </a: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ketaatan</a:t>
            </a:r>
            <a:r>
              <a:rPr lang="en-US" b="1" dirty="0"/>
              <a:t> </a:t>
            </a:r>
            <a:r>
              <a:rPr lang="en-US" b="1" dirty="0" err="1"/>
              <a:t>menjawab</a:t>
            </a:r>
            <a:r>
              <a:rPr lang="en-US" b="1" dirty="0"/>
              <a:t> </a:t>
            </a:r>
            <a:r>
              <a:rPr lang="en-US" b="1" dirty="0" err="1" smtClean="0"/>
              <a:t>pertanyaan</a:t>
            </a:r>
            <a:r>
              <a:rPr lang="en-US" b="1" dirty="0" smtClean="0"/>
              <a:t> </a:t>
            </a:r>
            <a:r>
              <a:rPr lang="en-US" b="1" dirty="0" err="1" smtClean="0"/>
              <a:t>apakah</a:t>
            </a:r>
            <a:r>
              <a:rPr lang="en-US" b="1" dirty="0" smtClean="0"/>
              <a:t> </a:t>
            </a:r>
            <a:r>
              <a:rPr lang="en-US" b="1" dirty="0" err="1"/>
              <a:t>perusahaan</a:t>
            </a:r>
            <a:r>
              <a:rPr lang="en-US" b="1" dirty="0"/>
              <a:t> </a:t>
            </a:r>
            <a:r>
              <a:rPr lang="en-US" b="1" dirty="0" err="1"/>
              <a:t>sudah</a:t>
            </a:r>
            <a:r>
              <a:rPr lang="en-US" b="1" dirty="0"/>
              <a:t> </a:t>
            </a:r>
            <a:r>
              <a:rPr lang="en-US" b="1" dirty="0" err="1"/>
              <a:t>taat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pengelolaan</a:t>
            </a:r>
            <a:r>
              <a:rPr lang="en-US" b="1" dirty="0"/>
              <a:t> </a:t>
            </a:r>
            <a:r>
              <a:rPr lang="en-US" b="1" dirty="0" err="1"/>
              <a:t>lingkungan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endParaRPr lang="en-US" b="1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32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D:\Downloads\IMG-20220131-WA0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81000"/>
            <a:ext cx="8150225" cy="597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12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Siapa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menilai</a:t>
            </a:r>
            <a:r>
              <a:rPr lang="en-US" b="1" dirty="0" smtClean="0">
                <a:solidFill>
                  <a:schemeClr val="tx1"/>
                </a:solidFill>
              </a:rPr>
              <a:t> 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Kementerian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Kehutanan</a:t>
            </a:r>
            <a:r>
              <a:rPr lang="en-US" dirty="0"/>
              <a:t> (KLHK)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. </a:t>
            </a:r>
            <a:r>
              <a:rPr lang="en-US" dirty="0" err="1"/>
              <a:t>Penilaiannya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KLHK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Tim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 smtClean="0"/>
              <a:t>Akademisi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(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)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diverifikasi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KLHK</a:t>
            </a:r>
          </a:p>
        </p:txBody>
      </p:sp>
    </p:spTree>
    <p:extLst>
      <p:ext uri="{BB962C8B-B14F-4D97-AF65-F5344CB8AC3E}">
        <p14:creationId xmlns:p14="http://schemas.microsoft.com/office/powerpoint/2010/main" val="346419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manfaat</a:t>
            </a:r>
            <a:r>
              <a:rPr lang="en-US" b="1" dirty="0" smtClean="0">
                <a:solidFill>
                  <a:schemeClr val="tx1"/>
                </a:solidFill>
              </a:rPr>
              <a:t> PROPER  </a:t>
            </a:r>
            <a:r>
              <a:rPr lang="en-US" b="1" dirty="0" err="1" smtClean="0">
                <a:solidFill>
                  <a:schemeClr val="tx1"/>
                </a:solidFill>
              </a:rPr>
              <a:t>bagi</a:t>
            </a:r>
            <a:r>
              <a:rPr lang="en-US" b="1" dirty="0" smtClean="0">
                <a:solidFill>
                  <a:schemeClr val="tx1"/>
                </a:solidFill>
              </a:rPr>
              <a:t> Perusahaan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algn="ctr"/>
            <a:r>
              <a:rPr lang="en-US" dirty="0"/>
              <a:t>PROPER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b="1" dirty="0" err="1"/>
              <a:t>signifikan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sektor</a:t>
            </a:r>
            <a:r>
              <a:rPr lang="en-US" b="1" dirty="0"/>
              <a:t> </a:t>
            </a:r>
            <a:r>
              <a:rPr lang="en-US" b="1" dirty="0" err="1"/>
              <a:t>perbankan</a:t>
            </a:r>
            <a:r>
              <a:rPr lang="en-US" b="1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pendanaan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. PROPER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penegakan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 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/>
              <a:t>mengingatkan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taat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yang </a:t>
            </a:r>
            <a:r>
              <a:rPr lang="en-US" dirty="0" err="1"/>
              <a:t>berperingkat</a:t>
            </a:r>
            <a:r>
              <a:rPr lang="en-US" dirty="0"/>
              <a:t> </a:t>
            </a:r>
            <a:r>
              <a:rPr lang="en-US" b="1" dirty="0" err="1"/>
              <a:t>hitam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merah</a:t>
            </a:r>
            <a:r>
              <a:rPr lang="en-US" dirty="0"/>
              <a:t>,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dikenakan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1695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/>
              <a:t>PROPER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smtClean="0"/>
              <a:t>2023–2024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err="1" smtClean="0"/>
              <a:t>Peserta</a:t>
            </a:r>
            <a:r>
              <a:rPr lang="en-US" sz="3600" b="1" dirty="0" smtClean="0"/>
              <a:t>  -- &gt;  4.495  Perusahaan</a:t>
            </a:r>
          </a:p>
          <a:p>
            <a:r>
              <a:rPr lang="en-US" sz="3200" b="1" dirty="0">
                <a:solidFill>
                  <a:srgbClr val="FFC000"/>
                </a:solidFill>
              </a:rPr>
              <a:t>85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perusahaan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berperingkat</a:t>
            </a:r>
            <a:r>
              <a:rPr lang="en-US" sz="2800" b="1" dirty="0">
                <a:solidFill>
                  <a:srgbClr val="FFC000"/>
                </a:solidFill>
              </a:rPr>
              <a:t> EMAS</a:t>
            </a:r>
            <a:r>
              <a:rPr lang="en-US" sz="2800" dirty="0"/>
              <a:t>, 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  </a:t>
            </a:r>
            <a:r>
              <a:rPr lang="en-US" sz="3200" b="1" dirty="0">
                <a:solidFill>
                  <a:srgbClr val="00B050"/>
                </a:solidFill>
              </a:rPr>
              <a:t>227</a:t>
            </a:r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err="1">
                <a:solidFill>
                  <a:srgbClr val="00B050"/>
                </a:solidFill>
              </a:rPr>
              <a:t>perusahaan</a:t>
            </a:r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err="1">
                <a:solidFill>
                  <a:srgbClr val="00B050"/>
                </a:solidFill>
              </a:rPr>
              <a:t>berperingkat</a:t>
            </a:r>
            <a:r>
              <a:rPr lang="en-US" sz="2800" b="1" dirty="0">
                <a:solidFill>
                  <a:srgbClr val="00B050"/>
                </a:solidFill>
              </a:rPr>
              <a:t> HIJAU, 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3200" b="1" dirty="0">
                <a:solidFill>
                  <a:schemeClr val="tx2"/>
                </a:solidFill>
              </a:rPr>
              <a:t>2.649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perusahaan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berperingkat</a:t>
            </a:r>
            <a:r>
              <a:rPr lang="en-US" sz="2800" b="1" dirty="0">
                <a:solidFill>
                  <a:schemeClr val="tx2"/>
                </a:solidFill>
              </a:rPr>
              <a:t> BIRU, </a:t>
            </a:r>
            <a:endParaRPr lang="en-US" sz="2800" b="1" dirty="0"/>
          </a:p>
          <a:p>
            <a:r>
              <a:rPr lang="en-US" sz="3200" b="1" dirty="0">
                <a:solidFill>
                  <a:srgbClr val="FF0000"/>
                </a:solidFill>
              </a:rPr>
              <a:t>  1.313 </a:t>
            </a:r>
            <a:r>
              <a:rPr lang="en-US" sz="2800" b="1" dirty="0" err="1">
                <a:solidFill>
                  <a:srgbClr val="FF0000"/>
                </a:solidFill>
              </a:rPr>
              <a:t>perusahaan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berperingkat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                                                           MERAH,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16 </a:t>
            </a:r>
            <a:r>
              <a:rPr lang="en-US" sz="2800" b="1" dirty="0"/>
              <a:t>Perusahaan </a:t>
            </a:r>
            <a:r>
              <a:rPr lang="en-US" sz="2800" b="1" dirty="0" err="1"/>
              <a:t>berperingkat</a:t>
            </a:r>
            <a:r>
              <a:rPr lang="en-US" sz="2800" b="1" dirty="0"/>
              <a:t> </a:t>
            </a:r>
            <a:r>
              <a:rPr lang="en-US" sz="2800" b="1" dirty="0" err="1"/>
              <a:t>Hitam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783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1178</TotalTime>
  <Words>838</Words>
  <Application>Microsoft Office PowerPoint</Application>
  <PresentationFormat>On-screen Show (4:3)</PresentationFormat>
  <Paragraphs>122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Constantia</vt:lpstr>
      <vt:lpstr>Wingdings</vt:lpstr>
      <vt:lpstr>Wingdings 2</vt:lpstr>
      <vt:lpstr>Flow</vt:lpstr>
      <vt:lpstr>         PROPER  MENUNJANG PEMBANGUNAN  BERKELANJUTAN ( SUSTAINABLE  DEVELOPMENT )  </vt:lpstr>
      <vt:lpstr>Peraturan Menteri Lingkungan Hidup dan Kehutanan (Permen LHK) Nomor 1 Tahun 2021</vt:lpstr>
      <vt:lpstr>Kementerian Lingkungan Hidup / Badan Pengendalian Dampak Lingkungan (KLH/BPLH) </vt:lpstr>
      <vt:lpstr>PROPER periode 2024–2025</vt:lpstr>
      <vt:lpstr>  KRITERIA penilaian PROPER  </vt:lpstr>
      <vt:lpstr>PowerPoint Presentation</vt:lpstr>
      <vt:lpstr>Siapa yang menilai ?</vt:lpstr>
      <vt:lpstr>manfaat PROPER  bagi Perusahaan</vt:lpstr>
      <vt:lpstr>PROPER periode 2023–2024</vt:lpstr>
      <vt:lpstr>      PROPER  periode 2022-2023 </vt:lpstr>
      <vt:lpstr>  PROPER  periode  2021-2022</vt:lpstr>
      <vt:lpstr>Bersama P.TALI membina  Perusahaan Peringkat Merah  [ kebawah ]   </vt:lpstr>
      <vt:lpstr>Peraturan Lingkungan Hidup yang digunakan sebagai dasar penilaian adalah peraturan yang berkaitan dengan : </vt:lpstr>
      <vt:lpstr>"PIC  ~ Person In Charge"</vt:lpstr>
      <vt:lpstr> P I C </vt:lpstr>
      <vt:lpstr>KRITERIA PROPER </vt:lpstr>
      <vt:lpstr>TEORI  &lt;  -  &gt;  PRAKTEK</vt:lpstr>
      <vt:lpstr>Pemangku Kepentingan   ( Stakeholder )</vt:lpstr>
      <vt:lpstr>Bersama kita bisa </vt:lpstr>
      <vt:lpstr>Tujuan Pembinaan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: ISO 14001 – ISO 14064</dc:title>
  <dc:creator>MyPC</dc:creator>
  <cp:lastModifiedBy>MyPC</cp:lastModifiedBy>
  <cp:revision>117</cp:revision>
  <dcterms:created xsi:type="dcterms:W3CDTF">2019-07-02T00:41:28Z</dcterms:created>
  <dcterms:modified xsi:type="dcterms:W3CDTF">2025-08-29T06:15:17Z</dcterms:modified>
</cp:coreProperties>
</file>